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Slab"/>
      <p:regular r:id="rId27"/>
      <p:bold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Slab-bold.fntdata"/><Relationship Id="rId27" Type="http://schemas.openxmlformats.org/officeDocument/2006/relationships/font" Target="fonts/RobotoSlab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56166c86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056166c86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56166c86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56166c86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590624bf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590624bf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56166c866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56166c866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590624bf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590624bf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590624bf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590624bf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590624bf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590624bf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56166c86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56166c86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56166c86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56166c86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590624bf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590624b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590624bf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590624b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56166c86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56166c86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590624bf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0590624bf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590624bf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0590624b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590624b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590624b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56166c86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56166c86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56166c86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56166c86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56166c86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56166c86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56166c866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56166c866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56166c86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56166c86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56166c86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56166c86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19.png"/><Relationship Id="rId7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5" Type="http://schemas.openxmlformats.org/officeDocument/2006/relationships/image" Target="../media/image25.png"/><Relationship Id="rId6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Relationship Id="rId5" Type="http://schemas.openxmlformats.org/officeDocument/2006/relationships/image" Target="../media/image35.png"/><Relationship Id="rId6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Relationship Id="rId5" Type="http://schemas.openxmlformats.org/officeDocument/2006/relationships/image" Target="../media/image3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www.ergonautas.upv.es/metodos/fanger/fanger-ayuda.ph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7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7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7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Proyecto final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650">
                <a:latin typeface="Courier New"/>
                <a:ea typeface="Courier New"/>
                <a:cs typeface="Courier New"/>
                <a:sym typeface="Courier New"/>
              </a:rPr>
              <a:t>Energía en Edificaciones</a:t>
            </a:r>
            <a:endParaRPr b="1" sz="265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2692350" y="2934650"/>
            <a:ext cx="3798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Cruz Vázquez Jennifer Daniela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García Morales Blanca Diana</a:t>
            </a:r>
            <a:r>
              <a:rPr lang="es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3"/>
          <p:cNvCxnSpPr/>
          <p:nvPr/>
        </p:nvCxnSpPr>
        <p:spPr>
          <a:xfrm flipH="1">
            <a:off x="1067975" y="683700"/>
            <a:ext cx="10500" cy="11466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13"/>
          <p:cNvCxnSpPr/>
          <p:nvPr/>
        </p:nvCxnSpPr>
        <p:spPr>
          <a:xfrm flipH="1" rot="10800000">
            <a:off x="991775" y="759900"/>
            <a:ext cx="1299300" cy="51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-44675" y="10207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00">
                <a:latin typeface="Courier New"/>
                <a:ea typeface="Courier New"/>
                <a:cs typeface="Courier New"/>
                <a:sym typeface="Courier New"/>
              </a:rPr>
              <a:t>Objetos de sombra</a:t>
            </a:r>
            <a:endParaRPr b="1" sz="2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60150" y="2571750"/>
            <a:ext cx="35211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42">
                <a:latin typeface="Courier New"/>
                <a:ea typeface="Courier New"/>
                <a:cs typeface="Courier New"/>
                <a:sym typeface="Courier New"/>
              </a:rPr>
              <a:t>Los elementos como paneles solares y edificios vecinos se simularon como objetos de sombra. En general las medidas fueron proporcionadas.</a:t>
            </a:r>
            <a:endParaRPr b="1" sz="2242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3991950" y="0"/>
            <a:ext cx="8823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3750" y="314925"/>
            <a:ext cx="4530876" cy="1812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73751" y="2402850"/>
            <a:ext cx="4566052" cy="2447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-549200" y="-52972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</a:t>
            </a:r>
            <a:endParaRPr/>
          </a:p>
        </p:txBody>
      </p:sp>
      <p:sp>
        <p:nvSpPr>
          <p:cNvPr id="163" name="Google Shape;16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825" y="1031700"/>
            <a:ext cx="8167659" cy="3693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387900" y="555600"/>
            <a:ext cx="4566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622">
                <a:latin typeface="Courier New"/>
                <a:ea typeface="Courier New"/>
                <a:cs typeface="Courier New"/>
                <a:sym typeface="Courier New"/>
              </a:rPr>
              <a:t>Calibración y validación</a:t>
            </a:r>
            <a:endParaRPr b="1" sz="2622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3588050" y="1083950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Sin personas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526351"/>
            <a:ext cx="8170574" cy="192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title"/>
          </p:nvPr>
        </p:nvSpPr>
        <p:spPr>
          <a:xfrm>
            <a:off x="229825" y="263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Regresión Lineal</a:t>
            </a:r>
            <a:endParaRPr/>
          </a:p>
        </p:txBody>
      </p:sp>
      <p:sp>
        <p:nvSpPr>
          <p:cNvPr id="178" name="Google Shape;17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825" y="1550725"/>
            <a:ext cx="2440225" cy="2271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2275" y="97275"/>
            <a:ext cx="2352476" cy="2389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6975" y="97275"/>
            <a:ext cx="2352475" cy="2340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5045" y="2719199"/>
            <a:ext cx="2506942" cy="225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66972" y="2719200"/>
            <a:ext cx="2440227" cy="22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Parámetros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Fueron simulados 17 casos, se presentan los de mayor relevancia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5350" y="1838500"/>
            <a:ext cx="4099100" cy="145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1137825" y="-549825"/>
            <a:ext cx="59508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Temporada Cálida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7" name="Google Shape;197;p27"/>
          <p:cNvSpPr txBox="1"/>
          <p:nvPr>
            <p:ph idx="1" type="subTitle"/>
          </p:nvPr>
        </p:nvSpPr>
        <p:spPr>
          <a:xfrm>
            <a:off x="4572000" y="6897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Courier New"/>
                <a:ea typeface="Courier New"/>
                <a:cs typeface="Courier New"/>
                <a:sym typeface="Courier New"/>
              </a:rPr>
              <a:t>Mayo-Junio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8" name="Google Shape;19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75" y="1235450"/>
            <a:ext cx="4236575" cy="1579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775" y="3008175"/>
            <a:ext cx="4278636" cy="156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7925" y="3008175"/>
            <a:ext cx="4278651" cy="1568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7925" y="1205125"/>
            <a:ext cx="4278651" cy="16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3877425" y="179225"/>
            <a:ext cx="4747800" cy="11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latin typeface="Courier New"/>
                <a:ea typeface="Courier New"/>
                <a:cs typeface="Courier New"/>
                <a:sym typeface="Courier New"/>
              </a:rPr>
              <a:t>Simulación de temporada cálida evaluado con PPD y PMV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08" name="Google Shape;208;p28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477650"/>
            <a:ext cx="4252193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5900" y="1477650"/>
            <a:ext cx="4317628" cy="24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8"/>
          <p:cNvSpPr txBox="1"/>
          <p:nvPr>
            <p:ph type="title"/>
          </p:nvPr>
        </p:nvSpPr>
        <p:spPr>
          <a:xfrm>
            <a:off x="3877413" y="741850"/>
            <a:ext cx="4747800" cy="11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urier New"/>
                <a:ea typeface="Courier New"/>
                <a:cs typeface="Courier New"/>
                <a:sym typeface="Courier New"/>
              </a:rPr>
              <a:t>i) Jorge Rojas Trabajando</a:t>
            </a:r>
            <a:r>
              <a:rPr b="1" lang="es" sz="2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3" name="Google Shape;21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275" y="1120075"/>
            <a:ext cx="4328450" cy="252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736" y="1120075"/>
            <a:ext cx="4486889" cy="25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9"/>
          <p:cNvSpPr txBox="1"/>
          <p:nvPr>
            <p:ph idx="4294967295" type="title"/>
          </p:nvPr>
        </p:nvSpPr>
        <p:spPr>
          <a:xfrm>
            <a:off x="4201725" y="-129650"/>
            <a:ext cx="4747800" cy="11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urier New"/>
                <a:ea typeface="Courier New"/>
                <a:cs typeface="Courier New"/>
                <a:sym typeface="Courier New"/>
              </a:rPr>
              <a:t>ii) Jorge Rojas e invitado trabajando</a:t>
            </a:r>
            <a:r>
              <a:rPr b="1" lang="es" sz="2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1" name="Google Shape;22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000" y="517175"/>
            <a:ext cx="4781550" cy="9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8000" y="1836350"/>
            <a:ext cx="47815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8000" y="3165050"/>
            <a:ext cx="4781550" cy="9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0"/>
          <p:cNvPicPr preferRelativeResize="0"/>
          <p:nvPr/>
        </p:nvPicPr>
        <p:blipFill rotWithShape="1">
          <a:blip r:embed="rId6">
            <a:alphaModFix/>
          </a:blip>
          <a:srcRect b="38546" l="69036" r="8137" t="30279"/>
          <a:stretch/>
        </p:blipFill>
        <p:spPr>
          <a:xfrm>
            <a:off x="368025" y="1205562"/>
            <a:ext cx="3558444" cy="27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type="title"/>
          </p:nvPr>
        </p:nvSpPr>
        <p:spPr>
          <a:xfrm>
            <a:off x="387900" y="552700"/>
            <a:ext cx="48924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Air Velocity Schedule Name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6" name="Google Shape;236;p31"/>
          <p:cNvSpPr txBox="1"/>
          <p:nvPr>
            <p:ph idx="1" type="body"/>
          </p:nvPr>
        </p:nvSpPr>
        <p:spPr>
          <a:xfrm>
            <a:off x="387900" y="1489825"/>
            <a:ext cx="4608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El método de Fanger requiere de ciertos valores para su aplicación, entre ellos la velocidad del aire en el interior del espacio de interés. Considerando como válidos valores de 0 a 1m/s. Este valor variará de acuerdo a las actividades dentro del espacio. En este caso, considerando una carga de 117W (persona sentada escribiendo), equivalen a 100.6 kcal/h, para el cual se considera una velocidad de 0.1m/s.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7" name="Google Shape;23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38" name="Google Shape;238;p31"/>
          <p:cNvPicPr preferRelativeResize="0"/>
          <p:nvPr/>
        </p:nvPicPr>
        <p:blipFill rotWithShape="1">
          <a:blip r:embed="rId3">
            <a:alphaModFix/>
          </a:blip>
          <a:srcRect b="3765" l="25265" r="44282" t="14728"/>
          <a:stretch/>
        </p:blipFill>
        <p:spPr>
          <a:xfrm>
            <a:off x="5687925" y="232275"/>
            <a:ext cx="2784526" cy="41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1"/>
          <p:cNvPicPr preferRelativeResize="0"/>
          <p:nvPr/>
        </p:nvPicPr>
        <p:blipFill rotWithShape="1">
          <a:blip r:embed="rId4">
            <a:alphaModFix/>
          </a:blip>
          <a:srcRect b="32380" l="25000" r="44547" t="14874"/>
          <a:stretch/>
        </p:blipFill>
        <p:spPr>
          <a:xfrm>
            <a:off x="5687925" y="2244975"/>
            <a:ext cx="2784526" cy="271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00">
                <a:latin typeface="Courier New"/>
                <a:ea typeface="Courier New"/>
                <a:cs typeface="Courier New"/>
                <a:sym typeface="Courier New"/>
              </a:rPr>
              <a:t>Objetivo general:</a:t>
            </a:r>
            <a:endParaRPr/>
          </a:p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Courier New"/>
                <a:ea typeface="Courier New"/>
                <a:cs typeface="Courier New"/>
                <a:sym typeface="Courier New"/>
              </a:rPr>
              <a:t>Hacer una simulación de un espacio real, considerando cargas térmicas, infiltración y ajustar parámetros para validar la simulación.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 rotWithShape="1">
          <a:blip r:embed="rId5">
            <a:alphaModFix/>
          </a:blip>
          <a:srcRect b="0" l="23611" r="0" t="0"/>
          <a:stretch/>
        </p:blipFill>
        <p:spPr>
          <a:xfrm>
            <a:off x="5021325" y="904575"/>
            <a:ext cx="3613175" cy="32817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title"/>
          </p:nvPr>
        </p:nvSpPr>
        <p:spPr>
          <a:xfrm>
            <a:off x="387900" y="5066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Conclusiones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5" name="Google Shape;245;p32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Fue posible la simulación de un espacio real, considerando infiltración y las personas dentro del espacio. Se observa un marcado disconfort en la época cálida, el cual aumenta con la cantidad de personas.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De manera general se alcanzan los objetivos, simulando el espacio real, con cargas térmicas y parámetros ajustados para obtener un sistema válido de acuerdo con datos experimentales.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6" name="Google Shape;246;p32"/>
          <p:cNvSpPr txBox="1"/>
          <p:nvPr>
            <p:ph idx="2" type="body"/>
          </p:nvPr>
        </p:nvSpPr>
        <p:spPr>
          <a:xfrm>
            <a:off x="4817000" y="506675"/>
            <a:ext cx="3999900" cy="19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EnergyPlus es sin lugar a dudas un programa muy completo para la evaluación térmica de espacios. Asimismo, su correcto uso facilita la toma de decisiones con resultados fiables.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Recordando además los programas auxiliares tal como SketchUp y OpenStudio, que permiten la creación de los espacio de una manera sencilla y práctica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7" name="Google Shape;24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4777" y="2330750"/>
            <a:ext cx="2339850" cy="16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5325" y="3828925"/>
            <a:ext cx="4553349" cy="10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464513"/>
            <a:ext cx="1377900" cy="13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  <p:sp>
        <p:nvSpPr>
          <p:cNvPr id="256" name="Google Shape;256;p33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s" sz="1050"/>
              <a:t>Diego-Mas, Jose Antonio. Evaluación del confort térmico con el método de Fanger. Ergonautas, Universidad Politécnica de Valencia, 2015. [consulta 10-12-2021]. Disponible online: </a:t>
            </a:r>
            <a:r>
              <a:rPr lang="es" sz="1050" u="sng">
                <a:solidFill>
                  <a:schemeClr val="hlink"/>
                </a:solidFill>
                <a:hlinkClick r:id="rId3"/>
              </a:rPr>
              <a:t>http://www.ergonautas.upv.es/metodos/fanger/fanger-ayuda.php</a:t>
            </a:r>
            <a:endParaRPr sz="1050"/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SzPts val="1050"/>
              <a:buChar char="❖"/>
            </a:pPr>
            <a:r>
              <a:rPr lang="es" sz="1050"/>
              <a:t>(1) P.O. FANGER Thermal Confort Mc Graw Hill, New York, 1972</a:t>
            </a:r>
            <a:endParaRPr sz="1050"/>
          </a:p>
        </p:txBody>
      </p:sp>
      <p:sp>
        <p:nvSpPr>
          <p:cNvPr id="257" name="Google Shape;257;p33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Cubículo D-7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" name="Google Shape;85;p15"/>
          <p:cNvSpPr txBox="1"/>
          <p:nvPr>
            <p:ph idx="1" type="subTitle"/>
          </p:nvPr>
        </p:nvSpPr>
        <p:spPr>
          <a:xfrm>
            <a:off x="265500" y="25717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Dr. Jorge Rojas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Courier New"/>
                <a:ea typeface="Courier New"/>
                <a:cs typeface="Courier New"/>
                <a:sym typeface="Courier New"/>
              </a:rPr>
              <a:t>Se busca realizar la simulación de un cubículo real ubicado en el Instituto de Energías Renovables en la época cálida y observar el confort térmico mediante el método de Fanger. Para lo cual se cuentan con datos experimentales de mayo a junio del 2019.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000">
                <a:latin typeface="Courier New"/>
                <a:ea typeface="Courier New"/>
                <a:cs typeface="Courier New"/>
                <a:sym typeface="Courier New"/>
              </a:rPr>
              <a:t>Simplificaciones, características y datos disponibles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498625" y="1144125"/>
            <a:ext cx="8031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Se consideraron las medidas del cubículo simulado en SketchUp D-7, cabe mencionar que se omitieron las bases de aluminio de ventanas y puertas.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 b="3787" l="4540" r="12753" t="22818"/>
          <a:stretch/>
        </p:blipFill>
        <p:spPr>
          <a:xfrm>
            <a:off x="2044825" y="1838150"/>
            <a:ext cx="5938650" cy="29603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4974600" y="4755100"/>
            <a:ext cx="37815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1200">
                <a:latin typeface="Courier New"/>
                <a:ea typeface="Courier New"/>
                <a:cs typeface="Courier New"/>
                <a:sym typeface="Courier New"/>
              </a:rPr>
              <a:t>Modelo del cubículo en SketchUp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038" y="2345575"/>
            <a:ext cx="4103129" cy="253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9575" y="959463"/>
            <a:ext cx="3539274" cy="346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97375" y="252225"/>
            <a:ext cx="3240790" cy="199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4959575" y="4425900"/>
            <a:ext cx="3781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urier New"/>
                <a:ea typeface="Courier New"/>
                <a:cs typeface="Courier New"/>
                <a:sym typeface="Courier New"/>
              </a:rPr>
              <a:t>Medidas del cubículo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4123" l="4436" r="12630" t="10683"/>
          <a:stretch/>
        </p:blipFill>
        <p:spPr>
          <a:xfrm>
            <a:off x="780125" y="178825"/>
            <a:ext cx="7583750" cy="437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790650" y="4439525"/>
            <a:ext cx="37815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urier New"/>
                <a:ea typeface="Courier New"/>
                <a:cs typeface="Courier New"/>
                <a:sym typeface="Courier New"/>
              </a:rPr>
              <a:t>Modelo del cubículo en SketchUp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200">
                <a:latin typeface="Courier New"/>
                <a:ea typeface="Courier New"/>
                <a:cs typeface="Courier New"/>
                <a:sym typeface="Courier New"/>
              </a:rPr>
              <a:t>Condiciones de Frontera</a:t>
            </a:r>
            <a:r>
              <a:rPr lang="es" sz="3400"/>
              <a:t> </a:t>
            </a:r>
            <a:endParaRPr sz="3400"/>
          </a:p>
        </p:txBody>
      </p:sp>
      <p:sp>
        <p:nvSpPr>
          <p:cNvPr id="122" name="Google Shape;122;p19"/>
          <p:cNvSpPr txBox="1"/>
          <p:nvPr>
            <p:ph idx="1" type="subTitle"/>
          </p:nvPr>
        </p:nvSpPr>
        <p:spPr>
          <a:xfrm>
            <a:off x="265500" y="2769000"/>
            <a:ext cx="4099800" cy="14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625">
                <a:latin typeface="Courier New"/>
                <a:ea typeface="Courier New"/>
                <a:cs typeface="Courier New"/>
                <a:sym typeface="Courier New"/>
              </a:rPr>
              <a:t>Para todos los muros exteriores las condiciones son de Outdoor, expuestas a viento y sol. Los pisos en Ground con temperatura de 21°C, mientras los muros en conexión con otros quedan con la condición Surface y un objeto (muro) límite como condición. Los techos internos quedaron como Ceiling y los externos como Roof.</a:t>
            </a:r>
            <a:r>
              <a:rPr lang="es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3825" l="19036" r="20892" t="10784"/>
          <a:stretch/>
        </p:blipFill>
        <p:spPr>
          <a:xfrm>
            <a:off x="5023625" y="1098500"/>
            <a:ext cx="3689750" cy="29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idx="2" type="body"/>
          </p:nvPr>
        </p:nvSpPr>
        <p:spPr>
          <a:xfrm>
            <a:off x="5023625" y="3839975"/>
            <a:ext cx="4626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900">
                <a:latin typeface="Courier New"/>
                <a:ea typeface="Courier New"/>
                <a:cs typeface="Courier New"/>
                <a:sym typeface="Courier New"/>
              </a:rPr>
              <a:t>Simulación con condiciones de frontera</a:t>
            </a:r>
            <a:endParaRPr b="1"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" name="Google Shape;12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b="3608" l="4360" r="12748" t="10687"/>
          <a:stretch/>
        </p:blipFill>
        <p:spPr>
          <a:xfrm>
            <a:off x="782088" y="188025"/>
            <a:ext cx="7579824" cy="44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90650" y="4439525"/>
            <a:ext cx="4626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urier New"/>
                <a:ea typeface="Courier New"/>
                <a:cs typeface="Courier New"/>
                <a:sym typeface="Courier New"/>
              </a:rPr>
              <a:t>Simulación con condiciones de frontera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 rotWithShape="1">
          <a:blip r:embed="rId5">
            <a:alphaModFix/>
          </a:blip>
          <a:srcRect b="3825" l="4546" r="12630" t="10784"/>
          <a:stretch/>
        </p:blipFill>
        <p:spPr>
          <a:xfrm>
            <a:off x="785375" y="189313"/>
            <a:ext cx="7573251" cy="438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141999" y="3269375"/>
            <a:ext cx="2177301" cy="24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674950" y="4039075"/>
            <a:ext cx="1332875" cy="7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790650" y="4439525"/>
            <a:ext cx="46263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urier New"/>
                <a:ea typeface="Courier New"/>
                <a:cs typeface="Courier New"/>
                <a:sym typeface="Courier New"/>
              </a:rPr>
              <a:t>Simulación con condiciones de frontera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